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8"/>
  </p:notesMasterIdLst>
  <p:sldIdLst>
    <p:sldId id="256" r:id="rId2"/>
    <p:sldId id="257" r:id="rId3"/>
    <p:sldId id="258" r:id="rId4"/>
    <p:sldId id="366" r:id="rId5"/>
    <p:sldId id="348" r:id="rId6"/>
    <p:sldId id="259" r:id="rId7"/>
    <p:sldId id="260" r:id="rId8"/>
    <p:sldId id="367" r:id="rId9"/>
    <p:sldId id="368" r:id="rId10"/>
    <p:sldId id="365" r:id="rId11"/>
    <p:sldId id="384" r:id="rId12"/>
    <p:sldId id="383" r:id="rId13"/>
    <p:sldId id="370" r:id="rId14"/>
    <p:sldId id="292" r:id="rId15"/>
    <p:sldId id="331" r:id="rId16"/>
    <p:sldId id="332" r:id="rId17"/>
    <p:sldId id="354" r:id="rId18"/>
    <p:sldId id="355" r:id="rId19"/>
    <p:sldId id="333" r:id="rId20"/>
    <p:sldId id="385" r:id="rId21"/>
    <p:sldId id="386" r:id="rId22"/>
    <p:sldId id="393" r:id="rId23"/>
    <p:sldId id="293" r:id="rId24"/>
    <p:sldId id="391" r:id="rId25"/>
    <p:sldId id="387" r:id="rId26"/>
    <p:sldId id="388" r:id="rId27"/>
    <p:sldId id="392" r:id="rId28"/>
    <p:sldId id="389" r:id="rId29"/>
    <p:sldId id="390" r:id="rId30"/>
    <p:sldId id="394" r:id="rId31"/>
    <p:sldId id="325" r:id="rId32"/>
    <p:sldId id="327" r:id="rId33"/>
    <p:sldId id="328" r:id="rId34"/>
    <p:sldId id="382" r:id="rId35"/>
    <p:sldId id="275" r:id="rId36"/>
    <p:sldId id="350" r:id="rId37"/>
  </p:sldIdLst>
  <p:sldSz cx="18288000" cy="10287000"/>
  <p:notesSz cx="6858000" cy="9144000"/>
  <p:embeddedFontLst>
    <p:embeddedFont>
      <p:font typeface="Calibri" panose="020F0502020204030204" pitchFamily="34" charset="0"/>
      <p:regular r:id="rId39"/>
      <p:bold r:id="rId40"/>
      <p:italic r:id="rId41"/>
      <p:boldItalic r:id="rId42"/>
    </p:embeddedFont>
    <p:embeddedFont>
      <p:font typeface="Consolas" panose="020B0609020204030204" pitchFamily="49" charset="0"/>
      <p:regular r:id="rId43"/>
      <p:bold r:id="rId44"/>
      <p:italic r:id="rId45"/>
      <p:boldItalic r:id="rId46"/>
    </p:embeddedFont>
    <p:embeddedFont>
      <p:font typeface="Gidole" panose="02000503000000000000" pitchFamily="2" charset="0"/>
      <p:regular r:id="rId47"/>
    </p:embeddedFont>
    <p:embeddedFont>
      <p:font typeface="League Spartan" panose="020B0604020202020204" charset="0"/>
      <p:regular r:id="rId48"/>
    </p:embeddedFont>
    <p:embeddedFont>
      <p:font typeface="Open Sans Extra Bold" panose="020B0604020202020204" charset="0"/>
      <p:regular r:id="rId49"/>
    </p:embeddedFont>
    <p:embeddedFont>
      <p:font typeface="Roboto Mono" pitchFamily="2" charset="0"/>
      <p:regular r:id="rId50"/>
      <p:bold r:id="rId51"/>
      <p:italic r:id="rId52"/>
      <p:boldItalic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945DE7E-A0D7-4CAC-80D3-AA63F0794ED5}">
          <p14:sldIdLst>
            <p14:sldId id="256"/>
            <p14:sldId id="257"/>
            <p14:sldId id="258"/>
            <p14:sldId id="366"/>
            <p14:sldId id="348"/>
            <p14:sldId id="259"/>
            <p14:sldId id="260"/>
            <p14:sldId id="367"/>
            <p14:sldId id="368"/>
            <p14:sldId id="365"/>
            <p14:sldId id="384"/>
          </p14:sldIdLst>
        </p14:section>
        <p14:section name="Normality and statistical inference" id="{269D685F-9EDD-4F07-A626-E949F6E26C19}">
          <p14:sldIdLst>
            <p14:sldId id="383"/>
            <p14:sldId id="370"/>
            <p14:sldId id="292"/>
            <p14:sldId id="331"/>
            <p14:sldId id="332"/>
            <p14:sldId id="354"/>
            <p14:sldId id="355"/>
            <p14:sldId id="333"/>
          </p14:sldIdLst>
        </p14:section>
        <p14:section name="Sampling and margin of error" id="{8FA54091-EB8E-4E39-9EB8-43B95728551E}">
          <p14:sldIdLst>
            <p14:sldId id="385"/>
            <p14:sldId id="386"/>
            <p14:sldId id="393"/>
          </p14:sldIdLst>
        </p14:section>
        <p14:section name="Frequentist and Bayesian" id="{BBAFED29-4DBF-4FEB-A66D-7E63C237DD17}">
          <p14:sldIdLst>
            <p14:sldId id="293"/>
            <p14:sldId id="391"/>
            <p14:sldId id="387"/>
            <p14:sldId id="388"/>
            <p14:sldId id="392"/>
            <p14:sldId id="389"/>
            <p14:sldId id="390"/>
            <p14:sldId id="394"/>
          </p14:sldIdLst>
        </p14:section>
        <p14:section name="Conclusion" id="{B65DDA37-A09D-4337-8580-4139F5498E13}">
          <p14:sldIdLst>
            <p14:sldId id="325"/>
            <p14:sldId id="327"/>
            <p14:sldId id="328"/>
            <p14:sldId id="382"/>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3D39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78463" autoAdjust="0"/>
  </p:normalViewPr>
  <p:slideViewPr>
    <p:cSldViewPr>
      <p:cViewPr varScale="1">
        <p:scale>
          <a:sx n="63" d="100"/>
          <a:sy n="63" d="100"/>
        </p:scale>
        <p:origin x="1194" y="90"/>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s>
</file>

<file path=ppt/media/image1.png>
</file>

<file path=ppt/media/image10.png>
</file>

<file path=ppt/media/image11.png>
</file>

<file path=ppt/media/image12.svg>
</file>

<file path=ppt/media/image13.gif>
</file>

<file path=ppt/media/image14.gif>
</file>

<file path=ppt/media/image15.gif>
</file>

<file path=ppt/media/image16.jpe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6/28/2020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160083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Instructions follow on the next slide.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2727252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instructions on next slide.</a:t>
            </a:r>
          </a:p>
          <a:p>
            <a:r>
              <a:rPr lang="en-US" dirty="0"/>
              <a:t>Ask if anyone knows what formula to use for this.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1759579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r>
              <a:rPr lang="en-US" dirty="0"/>
              <a:t>This is courtesy of the central limit theorem.  Sample means tend to normality, which means since we know the probability distribution, we can make reliable estimates about a population, given a sample, as we extrapolate to that population.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1385086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caveat is that a sample has to be “large enough.”  What does that mean? Well, the base case is 30. 60 is better and 100 is even better. </a:t>
            </a:r>
            <a:br>
              <a:rPr lang="en-US" dirty="0"/>
            </a:br>
            <a:r>
              <a:rPr lang="en-US" dirty="0"/>
              <a:t>If your data’s sample is already looking normal, it’s going to take a smaller sample size to hit that “large enough” qualification. So generally a normally distributed variable is considered a requirement to do these statistics in practice, whereas in theory this is not such a dead-locked requirement.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20905730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267518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2164309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40866518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8984137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continue in our analysis of air conditioning &amp; prices, again the confidence interval is not included with the </a:t>
            </a:r>
            <a:r>
              <a:rPr lang="en-US" dirty="0" err="1"/>
              <a:t>ToolPak</a:t>
            </a:r>
            <a:r>
              <a:rPr lang="en-US" dirty="0"/>
              <a:t> so we will have to crunch these numbers ourselves.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229555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844847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32304801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module we will begin to take what we’ve learned about our sample data, and how sample means behave, and put those together to start making inferences about a population based on a sample.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23035043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10011202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9284522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36489027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20454684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30937396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20483619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24875619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this is a pretty comprehensive look at doing statistics in Excel, this will indeed take you all the way through into linear regression, using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something I have come up with on my website, it’s a resource library for teaching data analytics. I have things like lesson plans and white papers, etc. Take a look and I hope it helps you. My idea is to essentially open-source what a data analytics training academy would look like for an organization.  </a:t>
            </a:r>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11515942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36</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normal distribution of paramount in statistics. We are able to extrapolate pretty well about a variable’s value when it falls on a bell curve because we know exactly how “spread” the variable’s values are around its center. </a:t>
            </a:r>
          </a:p>
          <a:p>
            <a:r>
              <a:rPr lang="en-US" dirty="0"/>
              <a:t>Next slide for some specifics.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1172228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15096746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here, and don’t forget about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2059681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2456296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3.gif"/></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4.gif"/></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hyperlink" Target="https://www.youtube.com/watch?v=4Lb-6rxZxx0" TargetMode="External"/><Relationship Id="rId4" Type="http://schemas.openxmlformats.org/officeDocument/2006/relationships/image" Target="../media/image15.gif"/></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hyperlink" Target="https://maqimzmnjbt5wavnbicv98tlhog-my.sharepoint.com/:b:/g/personal/george_stringfestanalytics_com/EU8yGHJ_zURJghhOjKDwcRYB2-eN6t-uHxR3BmepRXU34g?e=jzjc9M"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2"/>
          <a:srcRect/>
          <a:stretch>
            <a:fillRect/>
          </a:stretch>
        </p:blipFill>
        <p:spPr>
          <a:xfrm>
            <a:off x="11095486" y="-952760"/>
            <a:ext cx="6699438" cy="4911526"/>
          </a:xfrm>
          <a:prstGeom prst="rect">
            <a:avLst/>
          </a:prstGeom>
        </p:spPr>
      </p:pic>
      <p:sp>
        <p:nvSpPr>
          <p:cNvPr id="8" name="TextBox 8"/>
          <p:cNvSpPr txBox="1"/>
          <p:nvPr/>
        </p:nvSpPr>
        <p:spPr>
          <a:xfrm>
            <a:off x="3716308" y="5238750"/>
            <a:ext cx="13542992" cy="4228722"/>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LEARNING STATISTICS IN EXCEL</a:t>
            </a:r>
          </a:p>
        </p:txBody>
      </p:sp>
      <p:pic>
        <p:nvPicPr>
          <p:cNvPr id="11" name="Picture 10">
            <a:extLst>
              <a:ext uri="{FF2B5EF4-FFF2-40B4-BE49-F238E27FC236}">
                <a16:creationId xmlns:a16="http://schemas.microsoft.com/office/drawing/2014/main" id="{BC75A463-D708-49E8-A688-40CA4C28C117}"/>
              </a:ext>
            </a:extLst>
          </p:cNvPr>
          <p:cNvPicPr>
            <a:picLocks noChangeAspect="1"/>
          </p:cNvPicPr>
          <p:nvPr/>
        </p:nvPicPr>
        <p:blipFill>
          <a:blip r:embed="rId3"/>
          <a:stretch>
            <a:fillRect/>
          </a:stretch>
        </p:blipFill>
        <p:spPr>
          <a:xfrm>
            <a:off x="533400" y="7353111"/>
            <a:ext cx="4938188" cy="26062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897405" cy="6550191"/>
          </a:xfrm>
          <a:prstGeom prst="rect">
            <a:avLst/>
          </a:prstGeom>
        </p:spPr>
        <p:txBody>
          <a:bodyPr wrap="square" lIns="0" tIns="0" rIns="0" bIns="0" rtlCol="0" anchor="t">
            <a:spAutoFit/>
          </a:bodyPr>
          <a:lstStyle/>
          <a:p>
            <a:pPr marL="1028700" lvl="1" indent="-571500">
              <a:lnSpc>
                <a:spcPct val="150000"/>
              </a:lnSpc>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empirical-rule.xlsx</a:t>
            </a:r>
          </a:p>
          <a:p>
            <a:pPr marL="1485900" lvl="2" indent="-571500">
              <a:lnSpc>
                <a:spcPct val="150000"/>
              </a:lnSpc>
              <a:buFont typeface="Arial" panose="020B0604020202020204" pitchFamily="34" charset="0"/>
              <a:buChar char="•"/>
            </a:pPr>
            <a:r>
              <a:rPr lang="en-US" sz="3600" i="1" dirty="0">
                <a:solidFill>
                  <a:srgbClr val="000000"/>
                </a:solidFill>
                <a:latin typeface="Gidole" panose="020B0604020202020204" charset="0"/>
                <a:ea typeface="Roboto Mono" pitchFamily="2" charset="0"/>
              </a:rPr>
              <a:t>Probability density function </a:t>
            </a:r>
            <a:r>
              <a:rPr lang="en-US" sz="3600" dirty="0">
                <a:solidFill>
                  <a:srgbClr val="000000"/>
                </a:solidFill>
                <a:latin typeface="Gidole" panose="020B0604020202020204" charset="0"/>
                <a:ea typeface="Roboto Mono" pitchFamily="2" charset="0"/>
              </a:rPr>
              <a:t>: tells us what percent of values we expect to find within a given interval of a distribution</a:t>
            </a:r>
          </a:p>
          <a:p>
            <a:pPr marL="1943100" lvl="3" indent="-571500">
              <a:lnSpc>
                <a:spcPct val="150000"/>
              </a:lnSpc>
              <a:buFont typeface="Arial" panose="020B0604020202020204" pitchFamily="34" charset="0"/>
              <a:buChar char="•"/>
            </a:pPr>
            <a:r>
              <a:rPr lang="en-US" sz="3600" dirty="0">
                <a:solidFill>
                  <a:srgbClr val="000000"/>
                </a:solidFill>
                <a:latin typeface="Gidole" panose="020B0604020202020204" charset="0"/>
                <a:ea typeface="Roboto Mono" pitchFamily="2" charset="0"/>
              </a:rPr>
              <a:t>e.g. We would expect to find about 2% of values ranging between 34 and 42 for a normally-distributed variable with a mean of 50 and standard deviation of 10</a:t>
            </a:r>
            <a:endParaRPr lang="en-US" sz="3600" dirty="0">
              <a:latin typeface="Gidole" panose="020B0604020202020204" charset="0"/>
            </a:endParaRPr>
          </a:p>
        </p:txBody>
      </p:sp>
    </p:spTree>
    <p:extLst>
      <p:ext uri="{BB962C8B-B14F-4D97-AF65-F5344CB8AC3E}">
        <p14:creationId xmlns:p14="http://schemas.microsoft.com/office/powerpoint/2010/main" val="841055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12599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NORMALITY AND STATISTICAL INFERENCE</a:t>
            </a:r>
          </a:p>
        </p:txBody>
      </p:sp>
    </p:spTree>
    <p:extLst>
      <p:ext uri="{BB962C8B-B14F-4D97-AF65-F5344CB8AC3E}">
        <p14:creationId xmlns:p14="http://schemas.microsoft.com/office/powerpoint/2010/main" val="984260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
            <a:ext cx="7687509" cy="5129475"/>
          </a:xfrm>
          <a:prstGeom prst="rect">
            <a:avLst/>
          </a:prstGeom>
        </p:spPr>
      </p:pic>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4"/>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1154162"/>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STATROULETTE</a:t>
            </a:r>
          </a:p>
        </p:txBody>
      </p:sp>
      <p:sp>
        <p:nvSpPr>
          <p:cNvPr id="10" name="TextBox 10"/>
          <p:cNvSpPr txBox="1"/>
          <p:nvPr/>
        </p:nvSpPr>
        <p:spPr>
          <a:xfrm>
            <a:off x="5728519" y="5938707"/>
            <a:ext cx="11374956" cy="1102866"/>
          </a:xfrm>
          <a:prstGeom prst="rect">
            <a:avLst/>
          </a:prstGeom>
        </p:spPr>
        <p:txBody>
          <a:bodyPr wrap="square" lIns="0" tIns="0" rIns="0" bIns="0" rtlCol="0" anchor="t">
            <a:spAutoFit/>
          </a:bodyPr>
          <a:lstStyle/>
          <a:p>
            <a:pPr marL="868680" lvl="1" indent="-571500">
              <a:lnSpc>
                <a:spcPts val="4320"/>
              </a:lnSpc>
              <a:buFont typeface="Arial" panose="020B0604020202020204" pitchFamily="34" charset="0"/>
              <a:buChar char="•"/>
            </a:pPr>
            <a:r>
              <a:rPr lang="en-US" sz="3600" b="1" spc="179" dirty="0">
                <a:solidFill>
                  <a:srgbClr val="F2F0F4"/>
                </a:solidFill>
                <a:latin typeface="Gidole Bold"/>
              </a:rPr>
              <a:t>A roulette wheel returns values between 0 and 36.</a:t>
            </a:r>
          </a:p>
          <a:p>
            <a:pPr marL="868680" lvl="1" indent="-571500">
              <a:lnSpc>
                <a:spcPts val="4320"/>
              </a:lnSpc>
              <a:buFont typeface="Arial" panose="020B0604020202020204" pitchFamily="34" charset="0"/>
              <a:buChar char="•"/>
            </a:pPr>
            <a:r>
              <a:rPr lang="en-US" sz="3600" b="1" spc="179" dirty="0">
                <a:solidFill>
                  <a:srgbClr val="F2F0F4"/>
                </a:solidFill>
                <a:latin typeface="Gidole Bold"/>
              </a:rPr>
              <a:t>Let’s simulate a game of roulette in Excel</a:t>
            </a:r>
          </a:p>
        </p:txBody>
      </p:sp>
    </p:spTree>
    <p:extLst>
      <p:ext uri="{BB962C8B-B14F-4D97-AF65-F5344CB8AC3E}">
        <p14:creationId xmlns:p14="http://schemas.microsoft.com/office/powerpoint/2010/main" val="157611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7386638"/>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central-limit.xlsx</a:t>
            </a:r>
          </a:p>
          <a:p>
            <a:pPr marL="346710" lvl="1"/>
            <a:endParaRPr lang="en-US" sz="3000" dirty="0">
              <a:solidFill>
                <a:srgbClr val="000000"/>
              </a:solidFill>
              <a:latin typeface="Gidole" panose="020B0604020202020204" charset="0"/>
            </a:endParaRPr>
          </a:p>
          <a:p>
            <a:pPr marL="346710" lvl="1"/>
            <a:r>
              <a:rPr lang="en-US" sz="3000" dirty="0">
                <a:solidFill>
                  <a:srgbClr val="000000"/>
                </a:solidFill>
                <a:latin typeface="Gidole" panose="020B0604020202020204" charset="0"/>
              </a:rPr>
              <a:t>	First: </a:t>
            </a:r>
          </a:p>
          <a:p>
            <a:pPr marL="346710" lvl="1"/>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500 rounds of a roulette spin.  </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resulting frequency distribution as a histogram. </a:t>
            </a:r>
          </a:p>
          <a:p>
            <a:pPr marL="803910" lvl="2"/>
            <a:endParaRPr lang="en-US" sz="3000" dirty="0">
              <a:solidFill>
                <a:srgbClr val="000000"/>
              </a:solidFill>
              <a:latin typeface="Gidole" panose="020B0604020202020204" charset="0"/>
            </a:endParaRPr>
          </a:p>
          <a:p>
            <a:pPr marL="803910" lvl="2"/>
            <a:r>
              <a:rPr lang="en-US" sz="3000" dirty="0">
                <a:solidFill>
                  <a:srgbClr val="000000"/>
                </a:solidFill>
                <a:latin typeface="Gidole" panose="020B0604020202020204" charset="0"/>
              </a:rPr>
              <a:t>Then:</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a roulette spin 100 times. </a:t>
            </a:r>
          </a:p>
          <a:p>
            <a:pPr marL="1261110" lvl="2" indent="-457200">
              <a:buFont typeface="Arial" panose="020B0604020202020204" pitchFamily="34" charset="0"/>
              <a:buChar char="•"/>
            </a:pPr>
            <a:r>
              <a:rPr lang="en-US" sz="3000" dirty="0">
                <a:solidFill>
                  <a:srgbClr val="000000"/>
                </a:solidFill>
                <a:latin typeface="Gidole" panose="020B0604020202020204" charset="0"/>
              </a:rPr>
              <a:t>Take the average spin.</a:t>
            </a:r>
          </a:p>
          <a:p>
            <a:pPr marL="1261110" lvl="2" indent="-457200">
              <a:buFont typeface="Arial" panose="020B0604020202020204" pitchFamily="34" charset="0"/>
              <a:buChar char="•"/>
            </a:pPr>
            <a:r>
              <a:rPr lang="en-US" sz="3000" dirty="0">
                <a:solidFill>
                  <a:srgbClr val="000000"/>
                </a:solidFill>
                <a:latin typeface="Gidole" panose="020B0604020202020204" charset="0"/>
              </a:rPr>
              <a:t>Do this for 500 trials.</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distribution of trial means as a histogram. </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p:txBody>
      </p:sp>
    </p:spTree>
    <p:extLst>
      <p:ext uri="{BB962C8B-B14F-4D97-AF65-F5344CB8AC3E}">
        <p14:creationId xmlns:p14="http://schemas.microsoft.com/office/powerpoint/2010/main" val="3469231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757165"/>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Central limit theorem</a:t>
            </a:r>
            <a:r>
              <a:rPr lang="en-US" sz="4800" b="1" spc="179" dirty="0">
                <a:solidFill>
                  <a:srgbClr val="F2F0F4"/>
                </a:solidFill>
                <a:latin typeface="Gidole Bold"/>
              </a:rPr>
              <a:t>: the sampling distribution of the mean of any independent, random variable will be normal or nearly normal, </a:t>
            </a:r>
            <a:r>
              <a:rPr lang="en-US" sz="4800" b="1" i="1" spc="179" dirty="0">
                <a:solidFill>
                  <a:srgbClr val="F2F0F4"/>
                </a:solidFill>
                <a:latin typeface="Gidole Bold"/>
              </a:rPr>
              <a:t>if the sample size is large enough.</a:t>
            </a: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2246296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How “large enough” is large enough? </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123658"/>
          </a:xfrm>
          <a:prstGeom prst="rect">
            <a:avLst/>
          </a:prstGeom>
          <a:noFill/>
        </p:spPr>
        <p:txBody>
          <a:bodyPr wrap="square" rtlCol="0">
            <a:spAutoFit/>
          </a:bodyPr>
          <a:lstStyle/>
          <a:p>
            <a:pPr marL="1028700" lvl="1" indent="-571500">
              <a:buFont typeface="Arial" panose="020B0604020202020204" pitchFamily="34" charset="0"/>
              <a:buChar char="•"/>
            </a:pPr>
            <a:r>
              <a:rPr lang="en-US" sz="4400" dirty="0">
                <a:latin typeface="Gidole" panose="020B0604020202020204" charset="0"/>
              </a:rPr>
              <a:t>N = 30? 60? 100?</a:t>
            </a:r>
          </a:p>
          <a:p>
            <a:pPr marL="1028700" lvl="1" indent="-571500">
              <a:buFont typeface="Arial" panose="020B0604020202020204" pitchFamily="34" charset="0"/>
              <a:buChar char="•"/>
            </a:pPr>
            <a:r>
              <a:rPr lang="en-US" sz="4400" dirty="0">
                <a:latin typeface="Gidole" panose="020B0604020202020204" charset="0"/>
              </a:rPr>
              <a:t>It depends on how “normal” your sample is</a:t>
            </a:r>
            <a:endParaRPr lang="en-US" sz="4400" i="1" dirty="0">
              <a:latin typeface="Gidole" panose="020B0604020202020204" charset="0"/>
            </a:endParaRPr>
          </a:p>
        </p:txBody>
      </p:sp>
    </p:spTree>
    <p:extLst>
      <p:ext uri="{BB962C8B-B14F-4D97-AF65-F5344CB8AC3E}">
        <p14:creationId xmlns:p14="http://schemas.microsoft.com/office/powerpoint/2010/main" val="7896937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769989"/>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large-numbers.xlsx</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A roulette wheel returns values between 0 and 36.</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What is the average roulette spin given more and more spins?</a:t>
            </a:r>
          </a:p>
          <a:p>
            <a:pPr marL="803910" lvl="1" indent="-457200">
              <a:buFont typeface="Arial" panose="020B0604020202020204" pitchFamily="34" charset="0"/>
              <a:buChar char="•"/>
            </a:pPr>
            <a:endParaRPr lang="en-US" sz="30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7022514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205732"/>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Law of large numbers</a:t>
            </a:r>
            <a:r>
              <a:rPr lang="en-US" sz="4800" b="1" spc="179" dirty="0">
                <a:solidFill>
                  <a:srgbClr val="F2F0F4"/>
                </a:solidFill>
                <a:latin typeface="Gidole Bold"/>
              </a:rPr>
              <a:t>: the average of results obtained from trials become closer to the expected value as more trials are performed</a:t>
            </a:r>
            <a:endParaRPr lang="en-US" sz="4800" b="1" i="1" spc="179" dirty="0">
              <a:solidFill>
                <a:srgbClr val="F2F0F4"/>
              </a:solidFill>
              <a:latin typeface="Gidole Bold"/>
            </a:endParaRP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1649330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51147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SAMPLING AND THE MARGIN OF ERROR</a:t>
            </a:r>
          </a:p>
        </p:txBody>
      </p:sp>
    </p:spTree>
    <p:extLst>
      <p:ext uri="{BB962C8B-B14F-4D97-AF65-F5344CB8AC3E}">
        <p14:creationId xmlns:p14="http://schemas.microsoft.com/office/powerpoint/2010/main" val="3091671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rPr>
              <a:t>File: </a:t>
            </a:r>
            <a:r>
              <a:rPr lang="en-US" sz="3600" dirty="0">
                <a:solidFill>
                  <a:srgbClr val="000000"/>
                </a:solidFill>
                <a:latin typeface="Roboto Mono" pitchFamily="2" charset="0"/>
                <a:ea typeface="Roboto Mono" pitchFamily="2" charset="0"/>
              </a:rPr>
              <a:t>margin-of-error.xlsx</a:t>
            </a:r>
          </a:p>
          <a:p>
            <a:pPr marL="803910" lvl="1" indent="-457200">
              <a:buFont typeface="Arial" panose="020B0604020202020204" pitchFamily="34" charset="0"/>
              <a:buChar char="•"/>
            </a:pPr>
            <a:r>
              <a:rPr lang="en-US" sz="3600" dirty="0">
                <a:solidFill>
                  <a:srgbClr val="000000"/>
                </a:solidFill>
                <a:latin typeface="Gidole" panose="02000503000000000000" pitchFamily="50" charset="0"/>
                <a:ea typeface="Roboto Mono" pitchFamily="2" charset="0"/>
              </a:rPr>
              <a:t>Pollsters often report a “margin of error of +/- 2-3%.”</a:t>
            </a:r>
          </a:p>
          <a:p>
            <a:pPr marL="1261110" lvl="2" indent="-457200">
              <a:buFont typeface="Arial" panose="020B0604020202020204" pitchFamily="34" charset="0"/>
              <a:buChar char="•"/>
            </a:pPr>
            <a:r>
              <a:rPr lang="en-US" sz="3600" i="1" dirty="0">
                <a:solidFill>
                  <a:srgbClr val="000000"/>
                </a:solidFill>
                <a:latin typeface="Gidole" panose="02000503000000000000" pitchFamily="50" charset="0"/>
                <a:ea typeface="Roboto Mono" pitchFamily="2" charset="0"/>
              </a:rPr>
              <a:t>What does that mean? </a:t>
            </a:r>
          </a:p>
        </p:txBody>
      </p:sp>
      <p:pic>
        <p:nvPicPr>
          <p:cNvPr id="5" name="Graphic 2" descr="Call center">
            <a:extLst>
              <a:ext uri="{FF2B5EF4-FFF2-40B4-BE49-F238E27FC236}">
                <a16:creationId xmlns:a16="http://schemas.microsoft.com/office/drawing/2014/main" id="{3F72133D-B510-4625-98AC-01CBB020CCB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8000" y="2951615"/>
            <a:ext cx="7086600" cy="7335385"/>
          </a:xfrm>
          <a:prstGeom prst="rect">
            <a:avLst/>
          </a:prstGeom>
        </p:spPr>
      </p:pic>
    </p:spTree>
    <p:extLst>
      <p:ext uri="{BB962C8B-B14F-4D97-AF65-F5344CB8AC3E}">
        <p14:creationId xmlns:p14="http://schemas.microsoft.com/office/powerpoint/2010/main" val="32545526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1715698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FREQUENTIST AND BAYESIAN PROBABILITY</a:t>
            </a:r>
          </a:p>
        </p:txBody>
      </p:sp>
    </p:spTree>
    <p:extLst>
      <p:ext uri="{BB962C8B-B14F-4D97-AF65-F5344CB8AC3E}">
        <p14:creationId xmlns:p14="http://schemas.microsoft.com/office/powerpoint/2010/main" val="24834589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graphicFrame>
        <p:nvGraphicFramePr>
          <p:cNvPr id="4" name="Table 8">
            <a:extLst>
              <a:ext uri="{FF2B5EF4-FFF2-40B4-BE49-F238E27FC236}">
                <a16:creationId xmlns:a16="http://schemas.microsoft.com/office/drawing/2014/main" id="{3B961D6E-D5FC-43DC-B342-D431F862814D}"/>
              </a:ext>
            </a:extLst>
          </p:cNvPr>
          <p:cNvGraphicFramePr>
            <a:graphicFrameLocks noGrp="1"/>
          </p:cNvGraphicFramePr>
          <p:nvPr>
            <p:extLst>
              <p:ext uri="{D42A27DB-BD31-4B8C-83A1-F6EECF244321}">
                <p14:modId xmlns:p14="http://schemas.microsoft.com/office/powerpoint/2010/main" val="2604036520"/>
              </p:ext>
            </p:extLst>
          </p:nvPr>
        </p:nvGraphicFramePr>
        <p:xfrm>
          <a:off x="2086634" y="2019300"/>
          <a:ext cx="13303952" cy="6972300"/>
        </p:xfrm>
        <a:graphic>
          <a:graphicData uri="http://schemas.openxmlformats.org/drawingml/2006/table">
            <a:tbl>
              <a:tblPr firstRow="1" bandRow="1">
                <a:tableStyleId>{21E4AEA4-8DFA-4A89-87EB-49C32662AFE0}</a:tableStyleId>
              </a:tblPr>
              <a:tblGrid>
                <a:gridCol w="6651976">
                  <a:extLst>
                    <a:ext uri="{9D8B030D-6E8A-4147-A177-3AD203B41FA5}">
                      <a16:colId xmlns:a16="http://schemas.microsoft.com/office/drawing/2014/main" val="3348249094"/>
                    </a:ext>
                  </a:extLst>
                </a:gridCol>
                <a:gridCol w="6651976">
                  <a:extLst>
                    <a:ext uri="{9D8B030D-6E8A-4147-A177-3AD203B41FA5}">
                      <a16:colId xmlns:a16="http://schemas.microsoft.com/office/drawing/2014/main" val="2520357823"/>
                    </a:ext>
                  </a:extLst>
                </a:gridCol>
              </a:tblGrid>
              <a:tr h="1743075">
                <a:tc>
                  <a:txBody>
                    <a:bodyPr/>
                    <a:lstStyle/>
                    <a:p>
                      <a:r>
                        <a:rPr lang="en-US" sz="3600" dirty="0">
                          <a:latin typeface="Gidole" panose="02000503000000000000" pitchFamily="2" charset="0"/>
                        </a:rPr>
                        <a:t>Statistical concept</a:t>
                      </a:r>
                    </a:p>
                  </a:txBody>
                  <a:tcPr/>
                </a:tc>
                <a:tc>
                  <a:txBody>
                    <a:bodyPr/>
                    <a:lstStyle/>
                    <a:p>
                      <a:r>
                        <a:rPr lang="en-US" sz="3600" dirty="0">
                          <a:latin typeface="Gidole" panose="02000503000000000000" pitchFamily="2" charset="0"/>
                        </a:rPr>
                        <a:t>Frequentist</a:t>
                      </a:r>
                    </a:p>
                  </a:txBody>
                  <a:tcPr/>
                </a:tc>
                <a:extLst>
                  <a:ext uri="{0D108BD9-81ED-4DB2-BD59-A6C34878D82A}">
                    <a16:rowId xmlns:a16="http://schemas.microsoft.com/office/drawing/2014/main" val="3684177900"/>
                  </a:ext>
                </a:extLst>
              </a:tr>
              <a:tr h="1743075">
                <a:tc>
                  <a:txBody>
                    <a:bodyPr/>
                    <a:lstStyle/>
                    <a:p>
                      <a:r>
                        <a:rPr lang="en-US" sz="3600" dirty="0">
                          <a:latin typeface="Gidole" panose="02000503000000000000" pitchFamily="2" charset="0"/>
                        </a:rPr>
                        <a:t>Variables</a:t>
                      </a:r>
                    </a:p>
                  </a:txBody>
                  <a:tcPr/>
                </a:tc>
                <a:tc>
                  <a:txBody>
                    <a:bodyPr/>
                    <a:lstStyle/>
                    <a:p>
                      <a:r>
                        <a:rPr lang="en-US" sz="3600" dirty="0">
                          <a:latin typeface="Gidole" panose="02000503000000000000" pitchFamily="2" charset="0"/>
                        </a:rPr>
                        <a:t>Random and deterministic</a:t>
                      </a:r>
                    </a:p>
                  </a:txBody>
                  <a:tcPr/>
                </a:tc>
                <a:extLst>
                  <a:ext uri="{0D108BD9-81ED-4DB2-BD59-A6C34878D82A}">
                    <a16:rowId xmlns:a16="http://schemas.microsoft.com/office/drawing/2014/main" val="221654403"/>
                  </a:ext>
                </a:extLst>
              </a:tr>
              <a:tr h="1743075">
                <a:tc>
                  <a:txBody>
                    <a:bodyPr/>
                    <a:lstStyle/>
                    <a:p>
                      <a:r>
                        <a:rPr lang="en-US" sz="3600" dirty="0">
                          <a:latin typeface="Gidole" panose="02000503000000000000" pitchFamily="2" charset="0"/>
                        </a:rPr>
                        <a:t>Parameters</a:t>
                      </a:r>
                    </a:p>
                  </a:txBody>
                  <a:tcPr/>
                </a:tc>
                <a:tc>
                  <a:txBody>
                    <a:bodyPr/>
                    <a:lstStyle/>
                    <a:p>
                      <a:r>
                        <a:rPr lang="en-US" sz="3600" dirty="0">
                          <a:latin typeface="Gidole" panose="02000503000000000000" pitchFamily="2" charset="0"/>
                        </a:rPr>
                        <a:t>Fixed, unknown constants</a:t>
                      </a:r>
                    </a:p>
                  </a:txBody>
                  <a:tcPr/>
                </a:tc>
                <a:extLst>
                  <a:ext uri="{0D108BD9-81ED-4DB2-BD59-A6C34878D82A}">
                    <a16:rowId xmlns:a16="http://schemas.microsoft.com/office/drawing/2014/main" val="1460882861"/>
                  </a:ext>
                </a:extLst>
              </a:tr>
              <a:tr h="1743075">
                <a:tc>
                  <a:txBody>
                    <a:bodyPr/>
                    <a:lstStyle/>
                    <a:p>
                      <a:r>
                        <a:rPr lang="en-US" sz="3600" dirty="0">
                          <a:latin typeface="Gidole" panose="02000503000000000000" pitchFamily="2" charset="0"/>
                        </a:rPr>
                        <a:t>Estimators</a:t>
                      </a:r>
                    </a:p>
                  </a:txBody>
                  <a:tcPr/>
                </a:tc>
                <a:tc>
                  <a:txBody>
                    <a:bodyPr/>
                    <a:lstStyle/>
                    <a:p>
                      <a:r>
                        <a:rPr lang="en-US" sz="3600" dirty="0">
                          <a:latin typeface="Gidole" panose="02000503000000000000" pitchFamily="2" charset="0"/>
                        </a:rPr>
                        <a:t>Should be good when averaged across many trials</a:t>
                      </a:r>
                    </a:p>
                  </a:txBody>
                  <a:tcPr/>
                </a:tc>
                <a:extLst>
                  <a:ext uri="{0D108BD9-81ED-4DB2-BD59-A6C34878D82A}">
                    <a16:rowId xmlns:a16="http://schemas.microsoft.com/office/drawing/2014/main" val="3433659018"/>
                  </a:ext>
                </a:extLst>
              </a:tr>
            </a:tbl>
          </a:graphicData>
        </a:graphic>
      </p:graphicFrame>
    </p:spTree>
    <p:extLst>
      <p:ext uri="{BB962C8B-B14F-4D97-AF65-F5344CB8AC3E}">
        <p14:creationId xmlns:p14="http://schemas.microsoft.com/office/powerpoint/2010/main" val="10412065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2" name="Picture 11" descr="A close up of a logo&#10;&#10;Description automatically generated">
            <a:extLst>
              <a:ext uri="{FF2B5EF4-FFF2-40B4-BE49-F238E27FC236}">
                <a16:creationId xmlns:a16="http://schemas.microsoft.com/office/drawing/2014/main" id="{1504C2FA-470A-41CA-A4CA-0E571ABC8D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39"/>
            <a:ext cx="18288000" cy="10287000"/>
          </a:xfrm>
          <a:prstGeom prst="rect">
            <a:avLst/>
          </a:prstGeom>
        </p:spPr>
      </p:pic>
    </p:spTree>
    <p:extLst>
      <p:ext uri="{BB962C8B-B14F-4D97-AF65-F5344CB8AC3E}">
        <p14:creationId xmlns:p14="http://schemas.microsoft.com/office/powerpoint/2010/main" val="14225190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descr="A person holding a microphone&#10;&#10;Description automatically generated">
            <a:extLst>
              <a:ext uri="{FF2B5EF4-FFF2-40B4-BE49-F238E27FC236}">
                <a16:creationId xmlns:a16="http://schemas.microsoft.com/office/drawing/2014/main" id="{1540C8D1-27A1-41C8-BB97-544BD7A4F7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3829" y="0"/>
            <a:ext cx="12545122" cy="10287000"/>
          </a:xfrm>
          <a:prstGeom prst="rect">
            <a:avLst/>
          </a:prstGeom>
        </p:spPr>
      </p:pic>
    </p:spTree>
    <p:extLst>
      <p:ext uri="{BB962C8B-B14F-4D97-AF65-F5344CB8AC3E}">
        <p14:creationId xmlns:p14="http://schemas.microsoft.com/office/powerpoint/2010/main" val="23301387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3877985"/>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Consolas" panose="020B0609020204030204" pitchFamily="49" charset="0"/>
              </a:rPr>
              <a:t>monty-hall.xlsx</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Three doors: one car, two goats</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You pick a door</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Monty opens another door: it has a goat</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Do you stick to your door, or switch doors? Does it matter? </a:t>
            </a:r>
          </a:p>
          <a:p>
            <a:pPr marL="803910" lvl="1" indent="-457200">
              <a:buFont typeface="Arial" panose="020B0604020202020204" pitchFamily="34" charset="0"/>
              <a:buChar char="•"/>
            </a:pPr>
            <a:endParaRPr lang="en-US" sz="3600" dirty="0">
              <a:solidFill>
                <a:srgbClr val="000000"/>
              </a:solidFill>
              <a:latin typeface="Consolas" panose="020B0609020204030204" pitchFamily="49" charset="0"/>
            </a:endParaRPr>
          </a:p>
        </p:txBody>
      </p:sp>
      <p:sp>
        <p:nvSpPr>
          <p:cNvPr id="2" name="TextBox 1">
            <a:extLst>
              <a:ext uri="{FF2B5EF4-FFF2-40B4-BE49-F238E27FC236}">
                <a16:creationId xmlns:a16="http://schemas.microsoft.com/office/drawing/2014/main" id="{9F2FCC00-779C-4354-8224-A7ED44BCFC3C}"/>
              </a:ext>
            </a:extLst>
          </p:cNvPr>
          <p:cNvSpPr txBox="1"/>
          <p:nvPr/>
        </p:nvSpPr>
        <p:spPr>
          <a:xfrm>
            <a:off x="12189051" y="6362700"/>
            <a:ext cx="5257800" cy="3631763"/>
          </a:xfrm>
          <a:prstGeom prst="rect">
            <a:avLst/>
          </a:prstGeom>
          <a:noFill/>
        </p:spPr>
        <p:txBody>
          <a:bodyPr wrap="square" rtlCol="0">
            <a:spAutoFit/>
          </a:bodyPr>
          <a:lstStyle/>
          <a:p>
            <a:r>
              <a:rPr lang="en-US" sz="11500" dirty="0"/>
              <a:t>🚪🚪🚪</a:t>
            </a:r>
          </a:p>
          <a:p>
            <a:r>
              <a:rPr lang="en-US" sz="8000" dirty="0"/>
              <a:t>🐐</a:t>
            </a:r>
            <a:r>
              <a:rPr lang="en-US" sz="11500" dirty="0"/>
              <a:t>🚗</a:t>
            </a:r>
            <a:r>
              <a:rPr lang="en-US" sz="8000" dirty="0"/>
              <a:t>🐐 </a:t>
            </a:r>
          </a:p>
        </p:txBody>
      </p:sp>
    </p:spTree>
    <p:extLst>
      <p:ext uri="{BB962C8B-B14F-4D97-AF65-F5344CB8AC3E}">
        <p14:creationId xmlns:p14="http://schemas.microsoft.com/office/powerpoint/2010/main" val="22311499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9" name="Picture 8" descr="A person standing in front of a door&#10;&#10;Description automatically generated">
            <a:extLst>
              <a:ext uri="{FF2B5EF4-FFF2-40B4-BE49-F238E27FC236}">
                <a16:creationId xmlns:a16="http://schemas.microsoft.com/office/drawing/2014/main" id="{8AD39673-F028-4E92-8203-CEDFEE0B20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454" y="533400"/>
            <a:ext cx="16380020" cy="9220200"/>
          </a:xfrm>
          <a:prstGeom prst="rect">
            <a:avLst/>
          </a:prstGeom>
        </p:spPr>
      </p:pic>
      <p:sp>
        <p:nvSpPr>
          <p:cNvPr id="10" name="TextBox 9">
            <a:extLst>
              <a:ext uri="{FF2B5EF4-FFF2-40B4-BE49-F238E27FC236}">
                <a16:creationId xmlns:a16="http://schemas.microsoft.com/office/drawing/2014/main" id="{FF0F7452-BBE5-43AB-9617-7F9E4EBBD4FF}"/>
              </a:ext>
            </a:extLst>
          </p:cNvPr>
          <p:cNvSpPr txBox="1"/>
          <p:nvPr/>
        </p:nvSpPr>
        <p:spPr>
          <a:xfrm>
            <a:off x="15240" y="9933325"/>
            <a:ext cx="7315200" cy="923330"/>
          </a:xfrm>
          <a:prstGeom prst="rect">
            <a:avLst/>
          </a:prstGeom>
          <a:noFill/>
        </p:spPr>
        <p:txBody>
          <a:bodyPr wrap="square" rtlCol="0">
            <a:sp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hlinkClick r:id="rId5"/>
              </a:rPr>
              <a:t>https://www.youtube.com/watch?v=4Lb-6rxZxx0</a:t>
            </a:r>
            <a:r>
              <a:rPr lang="en-US" sz="1800" b="0" i="0" u="none" strike="noStrike" dirty="0">
                <a:solidFill>
                  <a:srgbClr val="000000"/>
                </a:solidFill>
                <a:effectLst/>
                <a:latin typeface="Arial" panose="020B0604020202020204" pitchFamily="34" charset="0"/>
              </a:rPr>
              <a:t>  </a:t>
            </a:r>
            <a:endParaRPr lang="en-US" b="0" dirty="0">
              <a:effectLst/>
            </a:endParaRPr>
          </a:p>
          <a:p>
            <a:br>
              <a:rPr lang="en-US" dirty="0"/>
            </a:br>
            <a:endParaRPr lang="en-US" dirty="0"/>
          </a:p>
        </p:txBody>
      </p:sp>
    </p:spTree>
    <p:extLst>
      <p:ext uri="{BB962C8B-B14F-4D97-AF65-F5344CB8AC3E}">
        <p14:creationId xmlns:p14="http://schemas.microsoft.com/office/powerpoint/2010/main" val="17858444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graphicFrame>
        <p:nvGraphicFramePr>
          <p:cNvPr id="4" name="Table 8">
            <a:extLst>
              <a:ext uri="{FF2B5EF4-FFF2-40B4-BE49-F238E27FC236}">
                <a16:creationId xmlns:a16="http://schemas.microsoft.com/office/drawing/2014/main" id="{3B961D6E-D5FC-43DC-B342-D431F862814D}"/>
              </a:ext>
            </a:extLst>
          </p:cNvPr>
          <p:cNvGraphicFramePr>
            <a:graphicFrameLocks noGrp="1"/>
          </p:cNvGraphicFramePr>
          <p:nvPr>
            <p:extLst>
              <p:ext uri="{D42A27DB-BD31-4B8C-83A1-F6EECF244321}">
                <p14:modId xmlns:p14="http://schemas.microsoft.com/office/powerpoint/2010/main" val="3143957923"/>
              </p:ext>
            </p:extLst>
          </p:nvPr>
        </p:nvGraphicFramePr>
        <p:xfrm>
          <a:off x="1143000" y="3390900"/>
          <a:ext cx="16306800" cy="4368800"/>
        </p:xfrm>
        <a:graphic>
          <a:graphicData uri="http://schemas.openxmlformats.org/drawingml/2006/table">
            <a:tbl>
              <a:tblPr firstRow="1" bandRow="1">
                <a:tableStyleId>{21E4AEA4-8DFA-4A89-87EB-49C32662AFE0}</a:tableStyleId>
              </a:tblPr>
              <a:tblGrid>
                <a:gridCol w="5435600">
                  <a:extLst>
                    <a:ext uri="{9D8B030D-6E8A-4147-A177-3AD203B41FA5}">
                      <a16:colId xmlns:a16="http://schemas.microsoft.com/office/drawing/2014/main" val="3348249094"/>
                    </a:ext>
                  </a:extLst>
                </a:gridCol>
                <a:gridCol w="5435600">
                  <a:extLst>
                    <a:ext uri="{9D8B030D-6E8A-4147-A177-3AD203B41FA5}">
                      <a16:colId xmlns:a16="http://schemas.microsoft.com/office/drawing/2014/main" val="2520357823"/>
                    </a:ext>
                  </a:extLst>
                </a:gridCol>
                <a:gridCol w="5435600">
                  <a:extLst>
                    <a:ext uri="{9D8B030D-6E8A-4147-A177-3AD203B41FA5}">
                      <a16:colId xmlns:a16="http://schemas.microsoft.com/office/drawing/2014/main" val="3923443083"/>
                    </a:ext>
                  </a:extLst>
                </a:gridCol>
              </a:tblGrid>
              <a:tr h="1092200">
                <a:tc>
                  <a:txBody>
                    <a:bodyPr/>
                    <a:lstStyle/>
                    <a:p>
                      <a:r>
                        <a:rPr lang="en-US" sz="3200" dirty="0">
                          <a:latin typeface="Gidole" panose="02000503000000000000" pitchFamily="2" charset="0"/>
                        </a:rPr>
                        <a:t>Statistical concept</a:t>
                      </a:r>
                    </a:p>
                  </a:txBody>
                  <a:tcPr/>
                </a:tc>
                <a:tc>
                  <a:txBody>
                    <a:bodyPr/>
                    <a:lstStyle/>
                    <a:p>
                      <a:r>
                        <a:rPr lang="en-US" sz="3200" dirty="0">
                          <a:latin typeface="Gidole" panose="02000503000000000000" pitchFamily="2" charset="0"/>
                        </a:rPr>
                        <a:t>Frequentist</a:t>
                      </a:r>
                    </a:p>
                  </a:txBody>
                  <a:tcPr/>
                </a:tc>
                <a:tc>
                  <a:txBody>
                    <a:bodyPr/>
                    <a:lstStyle/>
                    <a:p>
                      <a:r>
                        <a:rPr lang="en-US" sz="3200" dirty="0">
                          <a:latin typeface="Gidole" panose="02000503000000000000" pitchFamily="2" charset="0"/>
                        </a:rPr>
                        <a:t>Bayesian</a:t>
                      </a:r>
                    </a:p>
                  </a:txBody>
                  <a:tcPr/>
                </a:tc>
                <a:extLst>
                  <a:ext uri="{0D108BD9-81ED-4DB2-BD59-A6C34878D82A}">
                    <a16:rowId xmlns:a16="http://schemas.microsoft.com/office/drawing/2014/main" val="3684177900"/>
                  </a:ext>
                </a:extLst>
              </a:tr>
              <a:tr h="1092200">
                <a:tc>
                  <a:txBody>
                    <a:bodyPr/>
                    <a:lstStyle/>
                    <a:p>
                      <a:r>
                        <a:rPr lang="en-US" sz="3200" dirty="0">
                          <a:latin typeface="Gidole" panose="02000503000000000000" pitchFamily="2" charset="0"/>
                        </a:rPr>
                        <a:t>Variables</a:t>
                      </a:r>
                    </a:p>
                  </a:txBody>
                  <a:tcPr/>
                </a:tc>
                <a:tc>
                  <a:txBody>
                    <a:bodyPr/>
                    <a:lstStyle/>
                    <a:p>
                      <a:r>
                        <a:rPr lang="en-US" sz="3200" dirty="0">
                          <a:latin typeface="Gidole" panose="02000503000000000000" pitchFamily="2" charset="0"/>
                        </a:rPr>
                        <a:t>Random and deterministic</a:t>
                      </a:r>
                    </a:p>
                  </a:txBody>
                  <a:tcPr/>
                </a:tc>
                <a:tc>
                  <a:txBody>
                    <a:bodyPr/>
                    <a:lstStyle/>
                    <a:p>
                      <a:r>
                        <a:rPr lang="en-US" sz="3200" dirty="0">
                          <a:latin typeface="Gidole" panose="02000503000000000000" pitchFamily="2" charset="0"/>
                        </a:rPr>
                        <a:t>Everything is random</a:t>
                      </a:r>
                    </a:p>
                  </a:txBody>
                  <a:tcPr/>
                </a:tc>
                <a:extLst>
                  <a:ext uri="{0D108BD9-81ED-4DB2-BD59-A6C34878D82A}">
                    <a16:rowId xmlns:a16="http://schemas.microsoft.com/office/drawing/2014/main" val="221654403"/>
                  </a:ext>
                </a:extLst>
              </a:tr>
              <a:tr h="1092200">
                <a:tc>
                  <a:txBody>
                    <a:bodyPr/>
                    <a:lstStyle/>
                    <a:p>
                      <a:r>
                        <a:rPr lang="en-US" sz="3200" dirty="0">
                          <a:latin typeface="Gidole" panose="02000503000000000000" pitchFamily="2" charset="0"/>
                        </a:rPr>
                        <a:t>Parameters</a:t>
                      </a:r>
                    </a:p>
                  </a:txBody>
                  <a:tcPr/>
                </a:tc>
                <a:tc>
                  <a:txBody>
                    <a:bodyPr/>
                    <a:lstStyle/>
                    <a:p>
                      <a:r>
                        <a:rPr lang="en-US" sz="3200" dirty="0">
                          <a:latin typeface="Gidole" panose="02000503000000000000" pitchFamily="2" charset="0"/>
                        </a:rPr>
                        <a:t>Fixed, unknown constants</a:t>
                      </a:r>
                    </a:p>
                  </a:txBody>
                  <a:tcPr/>
                </a:tc>
                <a:tc>
                  <a:txBody>
                    <a:bodyPr/>
                    <a:lstStyle/>
                    <a:p>
                      <a:r>
                        <a:rPr lang="en-US" sz="3200" dirty="0">
                          <a:latin typeface="Gidole" panose="02000503000000000000" pitchFamily="2" charset="0"/>
                        </a:rPr>
                        <a:t>Subjective belief</a:t>
                      </a:r>
                    </a:p>
                  </a:txBody>
                  <a:tcPr/>
                </a:tc>
                <a:extLst>
                  <a:ext uri="{0D108BD9-81ED-4DB2-BD59-A6C34878D82A}">
                    <a16:rowId xmlns:a16="http://schemas.microsoft.com/office/drawing/2014/main" val="1460882861"/>
                  </a:ext>
                </a:extLst>
              </a:tr>
              <a:tr h="1092200">
                <a:tc>
                  <a:txBody>
                    <a:bodyPr/>
                    <a:lstStyle/>
                    <a:p>
                      <a:r>
                        <a:rPr lang="en-US" sz="3200" dirty="0">
                          <a:latin typeface="Gidole" panose="02000503000000000000" pitchFamily="2" charset="0"/>
                        </a:rPr>
                        <a:t>Estimators</a:t>
                      </a:r>
                    </a:p>
                  </a:txBody>
                  <a:tcPr/>
                </a:tc>
                <a:tc>
                  <a:txBody>
                    <a:bodyPr/>
                    <a:lstStyle/>
                    <a:p>
                      <a:r>
                        <a:rPr lang="en-US" sz="3200" dirty="0">
                          <a:latin typeface="Gidole" panose="02000503000000000000" pitchFamily="2" charset="0"/>
                        </a:rPr>
                        <a:t>Should be good when averaged across many trials</a:t>
                      </a:r>
                    </a:p>
                  </a:txBody>
                  <a:tcPr/>
                </a:tc>
                <a:tc>
                  <a:txBody>
                    <a:bodyPr/>
                    <a:lstStyle/>
                    <a:p>
                      <a:r>
                        <a:rPr lang="en-US" sz="3200" dirty="0">
                          <a:latin typeface="Gidole" panose="02000503000000000000" pitchFamily="2" charset="0"/>
                        </a:rPr>
                        <a:t>Should be good for the available data</a:t>
                      </a:r>
                    </a:p>
                  </a:txBody>
                  <a:tcPr/>
                </a:tc>
                <a:extLst>
                  <a:ext uri="{0D108BD9-81ED-4DB2-BD59-A6C34878D82A}">
                    <a16:rowId xmlns:a16="http://schemas.microsoft.com/office/drawing/2014/main" val="3433659018"/>
                  </a:ext>
                </a:extLst>
              </a:tr>
            </a:tbl>
          </a:graphicData>
        </a:graphic>
      </p:graphicFrame>
    </p:spTree>
    <p:extLst>
      <p:ext uri="{BB962C8B-B14F-4D97-AF65-F5344CB8AC3E}">
        <p14:creationId xmlns:p14="http://schemas.microsoft.com/office/powerpoint/2010/main" val="2208585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OBJECTIVES FOR TODAY</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727949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Normality explained</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Normality and statistical inference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Sampling and the margin of error </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Frequentist versus Bayesian probability</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Next steps for learning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2417982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0"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2"/>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https://learning.oreilly.com/library/view/statistical-analysis-microsoft/9780134840437/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242280"/>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Statistical Analysis: Microsoft Excel 2016</a:t>
            </a:r>
            <a:r>
              <a:rPr lang="en-US" sz="4200" dirty="0">
                <a:solidFill>
                  <a:srgbClr val="FFFFFF"/>
                </a:solidFill>
                <a:latin typeface="League Spartan"/>
              </a:rPr>
              <a:t>, by Conrad Carlberg</a:t>
            </a:r>
          </a:p>
        </p:txBody>
      </p:sp>
      <p:pic>
        <p:nvPicPr>
          <p:cNvPr id="6146" name="Picture 2">
            <a:extLst>
              <a:ext uri="{FF2B5EF4-FFF2-40B4-BE49-F238E27FC236}">
                <a16:creationId xmlns:a16="http://schemas.microsoft.com/office/drawing/2014/main" id="{4123D64D-AB82-4C68-85EB-DDBC96C570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13452" y="1395239"/>
            <a:ext cx="5890728" cy="7732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577081"/>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4800" b="1" spc="340" dirty="0">
                <a:solidFill>
                  <a:srgbClr val="F2F0F4"/>
                </a:solidFill>
                <a:latin typeface="Gidole"/>
              </a:rPr>
              <a:t>stringfestanalytics.com</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Stringfest Analytics Resource Library</a:t>
            </a:r>
          </a:p>
        </p:txBody>
      </p:sp>
      <p:pic>
        <p:nvPicPr>
          <p:cNvPr id="8" name="Picture 7">
            <a:hlinkClick r:id="rId4"/>
            <a:extLst>
              <a:ext uri="{FF2B5EF4-FFF2-40B4-BE49-F238E27FC236}">
                <a16:creationId xmlns:a16="http://schemas.microsoft.com/office/drawing/2014/main" id="{D59C1406-8039-4EF4-903C-393F8BA571FB}"/>
              </a:ext>
            </a:extLst>
          </p:cNvPr>
          <p:cNvPicPr>
            <a:picLocks noChangeAspect="1"/>
          </p:cNvPicPr>
          <p:nvPr/>
        </p:nvPicPr>
        <p:blipFill>
          <a:blip r:embed="rId5"/>
          <a:stretch>
            <a:fillRect/>
          </a:stretch>
        </p:blipFill>
        <p:spPr>
          <a:xfrm>
            <a:off x="11201400" y="973818"/>
            <a:ext cx="6429028" cy="8288571"/>
          </a:xfrm>
          <a:prstGeom prst="rect">
            <a:avLst/>
          </a:prstGeom>
        </p:spPr>
      </p:pic>
    </p:spTree>
    <p:extLst>
      <p:ext uri="{BB962C8B-B14F-4D97-AF65-F5344CB8AC3E}">
        <p14:creationId xmlns:p14="http://schemas.microsoft.com/office/powerpoint/2010/main" val="26319486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8295729" cy="1154162"/>
          </a:xfrm>
          <a:prstGeom prst="rect">
            <a:avLst/>
          </a:prstGeom>
        </p:spPr>
        <p:txBody>
          <a:bodyPr wrap="square" lIns="0" tIns="0" rIns="0" bIns="0" rtlCol="0" anchor="t">
            <a:spAutoFit/>
          </a:bodyPr>
          <a:lstStyle/>
          <a:p>
            <a:pPr>
              <a:lnSpc>
                <a:spcPts val="9000"/>
              </a:lnSpc>
            </a:pPr>
            <a:r>
              <a:rPr lang="en-US" sz="7500" spc="375" dirty="0">
                <a:solidFill>
                  <a:srgbClr val="000000"/>
                </a:solidFill>
                <a:latin typeface="League Spartan Bold"/>
              </a:rPr>
              <a:t>PREREQUISITES</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6304868"/>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Familiarity with descriptive statistics (mean/median/mode, standard deviation/variance)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Experience with intermediate Excel functions (</a:t>
            </a:r>
            <a:r>
              <a:rPr lang="en-US" sz="3200" spc="30" dirty="0">
                <a:solidFill>
                  <a:srgbClr val="000000"/>
                </a:solidFill>
                <a:latin typeface="Consolas" panose="020B0609020204030204" pitchFamily="49" charset="0"/>
              </a:rPr>
              <a:t>MATCH()</a:t>
            </a:r>
            <a:r>
              <a:rPr lang="en-US" sz="3200" spc="30" dirty="0">
                <a:solidFill>
                  <a:srgbClr val="000000"/>
                </a:solidFill>
                <a:latin typeface="Gidole"/>
              </a:rPr>
              <a:t>, nested </a:t>
            </a:r>
            <a:r>
              <a:rPr lang="en-US" sz="3200" spc="30" dirty="0">
                <a:solidFill>
                  <a:srgbClr val="000000"/>
                </a:solidFill>
                <a:latin typeface="Consolas" panose="020B0609020204030204" pitchFamily="49" charset="0"/>
              </a:rPr>
              <a:t>IF()</a:t>
            </a:r>
            <a:r>
              <a:rPr lang="en-US" sz="3200" spc="30" dirty="0">
                <a:solidFill>
                  <a:srgbClr val="000000"/>
                </a:solidFill>
                <a:latin typeface="Gidole"/>
              </a:rPr>
              <a:t> statements, etc.)</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Ability to insert and modify Excel charts</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132893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
        <p:nvSpPr>
          <p:cNvPr id="10" name="TextBox 10"/>
          <p:cNvSpPr txBox="1"/>
          <p:nvPr/>
        </p:nvSpPr>
        <p:spPr>
          <a:xfrm>
            <a:off x="3420038" y="3316520"/>
            <a:ext cx="5905084" cy="4833374"/>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Drills = try it yourself</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NORMALITY EXPLAINED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1981200" y="34290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EVER WANTED TO JUST BE NORMAL?</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11" name="TextBox 4">
            <a:extLst>
              <a:ext uri="{FF2B5EF4-FFF2-40B4-BE49-F238E27FC236}">
                <a16:creationId xmlns:a16="http://schemas.microsoft.com/office/drawing/2014/main" id="{96EB26AC-4351-48BF-9B04-3182EFED1FA2}"/>
              </a:ext>
            </a:extLst>
          </p:cNvPr>
          <p:cNvSpPr txBox="1"/>
          <p:nvPr/>
        </p:nvSpPr>
        <p:spPr>
          <a:xfrm>
            <a:off x="1981200" y="126623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STATISTICS IS YOUR CHANCE.</a:t>
            </a:r>
          </a:p>
        </p:txBody>
      </p:sp>
      <p:pic>
        <p:nvPicPr>
          <p:cNvPr id="8" name="Picture 7">
            <a:extLst>
              <a:ext uri="{FF2B5EF4-FFF2-40B4-BE49-F238E27FC236}">
                <a16:creationId xmlns:a16="http://schemas.microsoft.com/office/drawing/2014/main" id="{F2570F35-8BD5-481B-A39F-7E17918BDF9F}"/>
              </a:ext>
            </a:extLst>
          </p:cNvPr>
          <p:cNvPicPr>
            <a:picLocks noChangeAspect="1"/>
          </p:cNvPicPr>
          <p:nvPr/>
        </p:nvPicPr>
        <p:blipFill>
          <a:blip r:embed="rId4"/>
          <a:stretch>
            <a:fillRect/>
          </a:stretch>
        </p:blipFill>
        <p:spPr>
          <a:xfrm>
            <a:off x="3048000" y="2189560"/>
            <a:ext cx="12496800" cy="7511375"/>
          </a:xfrm>
          <a:prstGeom prst="rect">
            <a:avLst/>
          </a:prstGeom>
        </p:spPr>
      </p:pic>
    </p:spTree>
    <p:extLst>
      <p:ext uri="{BB962C8B-B14F-4D97-AF65-F5344CB8AC3E}">
        <p14:creationId xmlns:p14="http://schemas.microsoft.com/office/powerpoint/2010/main" val="1060067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2057400" y="342900"/>
            <a:ext cx="16230600" cy="1569660"/>
          </a:xfrm>
          <a:prstGeom prst="rect">
            <a:avLst/>
          </a:prstGeom>
        </p:spPr>
        <p:txBody>
          <a:bodyPr wrap="square" lIns="0" tIns="0" rIns="0" bIns="0" rtlCol="0" anchor="t">
            <a:spAutoFit/>
          </a:bodyPr>
          <a:lstStyle/>
          <a:p>
            <a:pPr marL="264160" lvl="1" algn="ctr"/>
            <a:r>
              <a:rPr lang="en-US" sz="5400" spc="160" dirty="0">
                <a:solidFill>
                  <a:srgbClr val="000000"/>
                </a:solidFill>
                <a:latin typeface="League Spartan Bold"/>
              </a:rPr>
              <a:t>WHAT DOES IT MEAN TO BE NORMAL?</a:t>
            </a:r>
          </a:p>
          <a:p>
            <a:pPr marL="264160" lvl="1" algn="ctr"/>
            <a:r>
              <a:rPr lang="en-US" sz="4800" spc="160" dirty="0">
                <a:solidFill>
                  <a:srgbClr val="000000"/>
                </a:solidFill>
                <a:latin typeface="League Spartan Bold"/>
              </a:rPr>
              <a:t>“Empirical rule”</a:t>
            </a:r>
            <a:endParaRPr lang="en-US" sz="6000" spc="160" dirty="0">
              <a:solidFill>
                <a:srgbClr val="000000"/>
              </a:solidFill>
              <a:latin typeface="League Spartan Bold"/>
            </a:endParaRP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a:extLst>
              <a:ext uri="{FF2B5EF4-FFF2-40B4-BE49-F238E27FC236}">
                <a16:creationId xmlns:a16="http://schemas.microsoft.com/office/drawing/2014/main" id="{3A4A5DFB-1992-4B5C-A084-B77701D0B715}"/>
              </a:ext>
            </a:extLst>
          </p:cNvPr>
          <p:cNvPicPr>
            <a:picLocks noChangeAspect="1"/>
          </p:cNvPicPr>
          <p:nvPr/>
        </p:nvPicPr>
        <p:blipFill>
          <a:blip r:embed="rId4"/>
          <a:stretch>
            <a:fillRect/>
          </a:stretch>
        </p:blipFill>
        <p:spPr>
          <a:xfrm>
            <a:off x="191248" y="3372458"/>
            <a:ext cx="17905504" cy="3542083"/>
          </a:xfrm>
          <a:prstGeom prst="rect">
            <a:avLst/>
          </a:prstGeom>
        </p:spPr>
      </p:pic>
    </p:spTree>
    <p:extLst>
      <p:ext uri="{BB962C8B-B14F-4D97-AF65-F5344CB8AC3E}">
        <p14:creationId xmlns:p14="http://schemas.microsoft.com/office/powerpoint/2010/main" val="5035390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1750</TotalTime>
  <Words>2410</Words>
  <Application>Microsoft Office PowerPoint</Application>
  <PresentationFormat>Custom</PresentationFormat>
  <Paragraphs>219</Paragraphs>
  <Slides>36</Slides>
  <Notes>33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36</vt:i4>
      </vt:variant>
    </vt:vector>
  </HeadingPairs>
  <TitlesOfParts>
    <vt:vector size="47" baseType="lpstr">
      <vt:lpstr>League Spartan Bold</vt:lpstr>
      <vt:lpstr>Arial</vt:lpstr>
      <vt:lpstr>Gidole Bold</vt:lpstr>
      <vt:lpstr>Gidole</vt:lpstr>
      <vt:lpstr>League Spartan</vt:lpstr>
      <vt:lpstr>Open Sans Extra Bold</vt:lpstr>
      <vt:lpstr>Roboto Mono</vt:lpstr>
      <vt:lpstr>League Spartan Italics</vt:lpstr>
      <vt:lpstr>Calibri</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175</cp:revision>
  <dcterms:created xsi:type="dcterms:W3CDTF">2006-08-16T00:00:00Z</dcterms:created>
  <dcterms:modified xsi:type="dcterms:W3CDTF">2020-06-28T18:45:54Z</dcterms:modified>
  <dc:identifier>DADurESpNu8</dc:identifier>
</cp:coreProperties>
</file>

<file path=docProps/thumbnail.jpeg>
</file>